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2" r:id="rId10"/>
    <p:sldId id="271" r:id="rId11"/>
    <p:sldId id="264" r:id="rId12"/>
    <p:sldId id="265" r:id="rId13"/>
    <p:sldId id="268" r:id="rId14"/>
    <p:sldId id="269" r:id="rId15"/>
    <p:sldId id="273" r:id="rId16"/>
    <p:sldId id="270" r:id="rId17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DD7"/>
    <a:srgbClr val="000066"/>
    <a:srgbClr val="003366"/>
    <a:srgbClr val="327FBE"/>
    <a:srgbClr val="E5F6FB"/>
    <a:srgbClr val="AFF7FF"/>
    <a:srgbClr val="D1FBFF"/>
    <a:srgbClr val="0091FE"/>
    <a:srgbClr val="5D9FD5"/>
    <a:srgbClr val="383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9645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49121517714947E-2"/>
          <c:y val="0.17499370800961406"/>
          <c:w val="0.93830175696457008"/>
          <c:h val="0.63111765359404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20341841304326955"/>
                  <c:y val="0.230611645576328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240 минут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1DB-4AB5-88BF-39FA7DB32FD5}"/>
                </c:ext>
              </c:extLst>
            </c:dLbl>
            <c:dLbl>
              <c:idx val="1"/>
              <c:layout>
                <c:manualLayout>
                  <c:x val="0.10656969251574255"/>
                  <c:y val="-5.275343766581507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ru-RU" sz="1400" dirty="0"/>
                      <a:t>в 2,7 раза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01DB-4AB5-88BF-39FA7DB32F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135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B-4AB5-88BF-39FA7DB32F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7072000"/>
        <c:axId val="94848512"/>
      </c:barChart>
      <c:catAx>
        <c:axId val="4707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94848512"/>
        <c:crosses val="autoZero"/>
        <c:auto val="1"/>
        <c:lblAlgn val="ctr"/>
        <c:lblOffset val="100"/>
        <c:noMultiLvlLbl val="0"/>
      </c:catAx>
      <c:valAx>
        <c:axId val="948485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707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C23C267C-3980-4A76-BBA0-35AEAFF5E81B}"/>
            </a:ext>
          </a:extLst>
        </cdr:cNvPr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1937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844824"/>
            <a:ext cx="75194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Какие проблемы федерального, регионального, местного уровней</a:t>
            </a:r>
          </a:p>
          <a:p>
            <a:r>
              <a:rPr lang="ru-RU" i="1" dirty="0">
                <a:solidFill>
                  <a:srgbClr val="00B050"/>
                </a:solidFill>
              </a:rPr>
              <a:t>выявлены?</a:t>
            </a:r>
          </a:p>
          <a:p>
            <a:r>
              <a:rPr lang="ru-RU" i="1" dirty="0">
                <a:solidFill>
                  <a:srgbClr val="00B050"/>
                </a:solidFill>
              </a:rPr>
              <a:t>Какие из них удалось решить в результате реализации проекта?</a:t>
            </a:r>
          </a:p>
        </p:txBody>
      </p:sp>
    </p:spTree>
    <p:extLst>
      <p:ext uri="{BB962C8B-B14F-4D97-AF65-F5344CB8AC3E}">
        <p14:creationId xmlns:p14="http://schemas.microsoft.com/office/powerpoint/2010/main" val="409437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/>
              <a:t>Визуализация </a:t>
            </a:r>
            <a:br>
              <a:rPr lang="ru-RU" dirty="0"/>
            </a:br>
            <a:r>
              <a:rPr lang="ru-RU" dirty="0"/>
              <a:t>(фотографии «Было» – «Стало») 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55576" y="1988840"/>
            <a:ext cx="7488832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Фотографии на 3-4 слайдах, отражающие более значимые решения, за счет которых достигнуты результаты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74567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/>
              <a:t>Визуализация </a:t>
            </a:r>
            <a:br>
              <a:rPr lang="ru-RU" dirty="0"/>
            </a:br>
            <a:r>
              <a:rPr lang="ru-RU" dirty="0"/>
              <a:t>(фотографии «Было» – «Стало»)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C55EA92-9E8C-4570-AEAE-1C3451F95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549631"/>
              </p:ext>
            </p:extLst>
          </p:nvPr>
        </p:nvGraphicFramePr>
        <p:xfrm>
          <a:off x="216418" y="1785237"/>
          <a:ext cx="8748069" cy="445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062">
                  <a:extLst>
                    <a:ext uri="{9D8B030D-6E8A-4147-A177-3AD203B41FA5}">
                      <a16:colId xmlns:a16="http://schemas.microsoft.com/office/drawing/2014/main" val="4042202169"/>
                    </a:ext>
                  </a:extLst>
                </a:gridCol>
                <a:gridCol w="3531007">
                  <a:extLst>
                    <a:ext uri="{9D8B030D-6E8A-4147-A177-3AD203B41FA5}">
                      <a16:colId xmlns:a16="http://schemas.microsoft.com/office/drawing/2014/main" val="761562910"/>
                    </a:ext>
                  </a:extLst>
                </a:gridCol>
              </a:tblGrid>
              <a:tr h="2971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БЫЛО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СТАЛО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20122"/>
                  </a:ext>
                </a:extLst>
              </a:tr>
              <a:tr h="38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ожидания в очереди 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-1:43 мин., </a:t>
                      </a:r>
                      <a:r>
                        <a:rPr lang="ru-RU" sz="14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54:38 мин</a:t>
                      </a:r>
                      <a:r>
                        <a:rPr lang="en-US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-1:43 мин. , </a:t>
                      </a:r>
                      <a:r>
                        <a:rPr lang="ru-RU" sz="14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24:04 мин.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48800"/>
                  </a:ext>
                </a:extLst>
              </a:tr>
              <a:tr h="350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обслуживания 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-35:36 мин., </a:t>
                      </a:r>
                      <a:r>
                        <a:rPr lang="ru-RU" sz="14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55:33 мин.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-18:07 мин., </a:t>
                      </a:r>
                      <a:r>
                        <a:rPr lang="ru-RU" sz="14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50:18 мин.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081032"/>
                  </a:ext>
                </a:extLst>
              </a:tr>
              <a:tr h="505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Электронная очередь – поиск нужного окна.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талоне отображаются номера окон, принимающих данную услугу.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37728"/>
                  </a:ext>
                </a:extLst>
              </a:tr>
              <a:tr h="505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Документы копировал специалист на приеме документов.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Копирование документов на стойке администраторов + консультирование.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83994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Чековая лента в терминале заканчивается в рабочее время.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Замена чековой ленты до или после рабочего дня.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416309"/>
                  </a:ext>
                </a:extLst>
              </a:tr>
              <a:tr h="342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График приема в 2 смены с 9:00-18:00 и с 11:00-20:00.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Добавление дополнительной смены с 10:00 до 19:00.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476093"/>
                  </a:ext>
                </a:extLst>
              </a:tr>
              <a:tr h="713075"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Оплата осуществляется через банкоматы или через   кассу, принимающую платежи по системе «Город» , только за наличный расчет.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Установили </a:t>
                      </a:r>
                      <a:r>
                        <a:rPr lang="en-US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POS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терминалы  и дополнительные терминалы оплаты.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944822"/>
                  </a:ext>
                </a:extLst>
              </a:tr>
              <a:tr h="602745">
                <a:tc>
                  <a:txBody>
                    <a:bodyPr/>
                    <a:lstStyle>
                      <a:lvl1pPr marL="0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511241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022482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533723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044964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556205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067446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578687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089928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Отсутствовали стандарты по замене ленты электронной очереди, работе на </a:t>
                      </a:r>
                      <a:r>
                        <a:rPr lang="en-US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POS-</a:t>
                      </a: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терминале.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511241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022482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533723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044964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556205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067446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578687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089928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Разработали стандартные операционные карты.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36225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FF0000"/>
                </a:solidFill>
              </a:rPr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21922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569660"/>
          </a:xfrm>
        </p:spPr>
        <p:txBody>
          <a:bodyPr/>
          <a:lstStyle/>
          <a:p>
            <a:r>
              <a:rPr lang="ru-RU" dirty="0"/>
              <a:t>Результаты проекта.</a:t>
            </a:r>
            <a:br>
              <a:rPr lang="ru-RU" dirty="0"/>
            </a:br>
            <a:r>
              <a:rPr lang="ru-RU" dirty="0"/>
              <a:t>Визуализация </a:t>
            </a:r>
            <a:br>
              <a:rPr lang="ru-RU" dirty="0"/>
            </a:br>
            <a:r>
              <a:rPr lang="ru-RU" dirty="0"/>
              <a:t>(фотографии «Было» – «Стало») </a:t>
            </a:r>
          </a:p>
        </p:txBody>
      </p:sp>
    </p:spTree>
    <p:extLst>
      <p:ext uri="{BB962C8B-B14F-4D97-AF65-F5344CB8AC3E}">
        <p14:creationId xmlns:p14="http://schemas.microsoft.com/office/powerpoint/2010/main" val="2534881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/>
              <a:t>Визуализация </a:t>
            </a:r>
            <a:br>
              <a:rPr lang="ru-RU" dirty="0"/>
            </a:br>
            <a:r>
              <a:rPr lang="ru-RU" dirty="0"/>
              <a:t>(фотографии «Было» – «Стало») </a:t>
            </a:r>
          </a:p>
        </p:txBody>
      </p:sp>
    </p:spTree>
    <p:extLst>
      <p:ext uri="{BB962C8B-B14F-4D97-AF65-F5344CB8AC3E}">
        <p14:creationId xmlns:p14="http://schemas.microsoft.com/office/powerpoint/2010/main" val="253488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96640" y="116632"/>
            <a:ext cx="4070473" cy="1077218"/>
          </a:xfrm>
        </p:spPr>
        <p:txBody>
          <a:bodyPr/>
          <a:lstStyle/>
          <a:p>
            <a:r>
              <a:rPr lang="ru-RU" dirty="0"/>
              <a:t>Результаты проекта.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623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957" y="116632"/>
            <a:ext cx="6505179" cy="1569660"/>
          </a:xfrm>
        </p:spPr>
        <p:txBody>
          <a:bodyPr/>
          <a:lstStyle/>
          <a:p>
            <a:r>
              <a:rPr lang="ru-RU" dirty="0"/>
              <a:t>Результаты проекта.</a:t>
            </a:r>
            <a:br>
              <a:rPr lang="ru-RU" dirty="0"/>
            </a:br>
            <a:r>
              <a:rPr lang="ru-RU" dirty="0"/>
              <a:t>Разработанные стандарты (СОК)</a:t>
            </a:r>
            <a:br>
              <a:rPr lang="ru-RU" dirty="0"/>
            </a:br>
            <a:r>
              <a:rPr lang="ru-RU" dirty="0"/>
              <a:t> по внедренным улучшениям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63367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В качестве стандарта также </a:t>
            </a:r>
            <a:r>
              <a:rPr lang="ru-RU" sz="2000" i="1" dirty="0">
                <a:solidFill>
                  <a:srgbClr val="00B050"/>
                </a:solidFill>
              </a:rPr>
              <a:t>могут</a:t>
            </a:r>
            <a:r>
              <a:rPr lang="ru-RU" i="1" dirty="0">
                <a:solidFill>
                  <a:srgbClr val="00B050"/>
                </a:solidFill>
              </a:rPr>
              <a:t> быть  методические рекомендации, регламент, инструкции, памятки, чек-листы, </a:t>
            </a:r>
            <a:br>
              <a:rPr lang="ru-RU" i="1" dirty="0">
                <a:solidFill>
                  <a:srgbClr val="00B050"/>
                </a:solidFill>
              </a:rPr>
            </a:br>
            <a:r>
              <a:rPr lang="ru-RU" i="1" dirty="0">
                <a:solidFill>
                  <a:srgbClr val="00B050"/>
                </a:solidFill>
              </a:rPr>
              <a:t>фотография рабочего места и т.п.</a:t>
            </a:r>
          </a:p>
        </p:txBody>
      </p:sp>
    </p:spTree>
    <p:extLst>
      <p:ext uri="{BB962C8B-B14F-4D97-AF65-F5344CB8AC3E}">
        <p14:creationId xmlns:p14="http://schemas.microsoft.com/office/powerpoint/2010/main" val="276080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3646" y="401813"/>
            <a:ext cx="3196708" cy="648072"/>
          </a:xfrm>
        </p:spPr>
        <p:txBody>
          <a:bodyPr/>
          <a:lstStyle/>
          <a:p>
            <a:r>
              <a:rPr lang="ru-RU" dirty="0"/>
              <a:t>Паспорт проекта </a:t>
            </a:r>
            <a:br>
              <a:rPr lang="ru-RU" dirty="0"/>
            </a:br>
            <a:r>
              <a:rPr lang="ru-RU" dirty="0"/>
              <a:t> </a:t>
            </a:r>
            <a:endParaRPr lang="ru-RU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96FC26-4329-4808-B3D9-2B3E50D98B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88" t="21280" r="8000" b="6950"/>
          <a:stretch/>
        </p:blipFill>
        <p:spPr>
          <a:xfrm>
            <a:off x="507199" y="1049885"/>
            <a:ext cx="8129602" cy="569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492" y="188640"/>
            <a:ext cx="3467616" cy="584775"/>
          </a:xfrm>
        </p:spPr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60583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3" y="2256326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52" y="3284984"/>
            <a:ext cx="484753" cy="55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2277987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127" y="3314711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143088" y="1466889"/>
            <a:ext cx="4104457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</a:rPr>
              <a:t>ФИО – должность – руководитель проекта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1796" y="2394841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0439" y="3431565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20072" y="2394841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95317" y="3431565"/>
            <a:ext cx="3600400" cy="31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</a:rPr>
              <a:t>ФИО - должность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769" y="5194902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616105" y="5301208"/>
            <a:ext cx="4104457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</a:rPr>
              <a:t>ФИО – куратор  проекта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79310" cy="584775"/>
          </a:xfrm>
        </p:spPr>
        <p:txBody>
          <a:bodyPr/>
          <a:lstStyle/>
          <a:p>
            <a:r>
              <a:rPr lang="ru-RU" dirty="0"/>
              <a:t>Карта текущего состояния процесса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5857" y="46531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Карта, текст-пояснение, фото-материал</a:t>
            </a:r>
          </a:p>
        </p:txBody>
      </p:sp>
    </p:spTree>
    <p:extLst>
      <p:ext uri="{BB962C8B-B14F-4D97-AF65-F5344CB8AC3E}">
        <p14:creationId xmlns:p14="http://schemas.microsoft.com/office/powerpoint/2010/main" val="13864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384376" cy="515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2203" y="332656"/>
            <a:ext cx="3899594" cy="584775"/>
          </a:xfrm>
        </p:spPr>
        <p:txBody>
          <a:bodyPr/>
          <a:lstStyle/>
          <a:p>
            <a:r>
              <a:rPr lang="ru-RU" dirty="0"/>
              <a:t>Пирамида проблем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789" y="3815389"/>
            <a:ext cx="1800200" cy="134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23528" y="1628801"/>
            <a:ext cx="4716523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Количество и перечень проблем </a:t>
            </a:r>
            <a:b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</a:br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с разбивкой по уровням решения</a:t>
            </a:r>
          </a:p>
          <a:p>
            <a:pPr eaLnBrk="1" hangingPunct="1"/>
            <a:endParaRPr lang="ru-RU" altLang="ru-RU" i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>
                <a:solidFill>
                  <a:srgbClr val="00B050"/>
                </a:solidFill>
                <a:cs typeface="Times New Roman" panose="02020603050405020304" pitchFamily="18" charset="0"/>
              </a:rPr>
              <a:t>Проблемы федерального и регионального уровня (следует перечислить)</a:t>
            </a:r>
          </a:p>
          <a:p>
            <a:pPr eaLnBrk="1" hangingPunct="1"/>
            <a:endParaRPr lang="ru-RU" altLang="ru-RU" i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>
                <a:solidFill>
                  <a:srgbClr val="00B050"/>
                </a:solidFill>
                <a:cs typeface="Times New Roman" panose="02020603050405020304" pitchFamily="18" charset="0"/>
              </a:rPr>
              <a:t>Проблемы, решаемые организацией</a:t>
            </a:r>
          </a:p>
          <a:p>
            <a:pPr eaLnBrk="1" hangingPunct="1"/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1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070655" cy="584775"/>
          </a:xfrm>
        </p:spPr>
        <p:txBody>
          <a:bodyPr/>
          <a:lstStyle/>
          <a:p>
            <a:r>
              <a:rPr lang="ru-RU" dirty="0"/>
              <a:t>Карта целевого состояния процесса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5857" y="46531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Карта, текст-пояснение, фото-материал</a:t>
            </a:r>
          </a:p>
        </p:txBody>
      </p:sp>
    </p:spTree>
    <p:extLst>
      <p:ext uri="{BB962C8B-B14F-4D97-AF65-F5344CB8AC3E}">
        <p14:creationId xmlns:p14="http://schemas.microsoft.com/office/powerpoint/2010/main" val="3826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363695" cy="1077218"/>
          </a:xfrm>
        </p:spPr>
        <p:txBody>
          <a:bodyPr/>
          <a:lstStyle/>
          <a:p>
            <a:r>
              <a:rPr lang="ru-RU" dirty="0"/>
              <a:t>План мероприятий по</a:t>
            </a:r>
            <a:br>
              <a:rPr lang="ru-RU" dirty="0"/>
            </a:br>
            <a:r>
              <a:rPr lang="ru-RU" dirty="0"/>
              <a:t> устранению проблем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308173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Рекомендуется перечислить основные проблемы, как были решены, посредством какого инструмента выявлена коренная причина, и т.д.</a:t>
            </a:r>
          </a:p>
          <a:p>
            <a:r>
              <a:rPr lang="ru-RU" i="1" dirty="0">
                <a:solidFill>
                  <a:srgbClr val="00B050"/>
                </a:solidFill>
              </a:rPr>
              <a:t>Разместить интересный информативный фото-материал</a:t>
            </a:r>
          </a:p>
        </p:txBody>
      </p:sp>
    </p:spTree>
    <p:extLst>
      <p:ext uri="{BB962C8B-B14F-4D97-AF65-F5344CB8AC3E}">
        <p14:creationId xmlns:p14="http://schemas.microsoft.com/office/powerpoint/2010/main" val="154270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99113362"/>
              </p:ext>
            </p:extLst>
          </p:nvPr>
        </p:nvGraphicFramePr>
        <p:xfrm>
          <a:off x="3131840" y="4077072"/>
          <a:ext cx="5832648" cy="226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585544"/>
              </p:ext>
            </p:extLst>
          </p:nvPr>
        </p:nvGraphicFramePr>
        <p:xfrm>
          <a:off x="646659" y="1248092"/>
          <a:ext cx="7885781" cy="232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5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результат, эффект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099">
                <a:tc>
                  <a:txBody>
                    <a:bodyPr/>
                    <a:lstStyle/>
                    <a:p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заполнения и обработки  табелей воспитателями групп младшего дошкольного возраста (</a:t>
                      </a:r>
                      <a:r>
                        <a:rPr lang="ru-RU" sz="1200" b="0" kern="1200" dirty="0" err="1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мин..в</a:t>
                      </a: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endParaRPr lang="en-US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1.240 минут. в месяц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протекания процесса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2,7 раза;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Соблюдение сроков сдачи табелей;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Комфортное профессиональное взаимодействие сотрудников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86353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FF0000"/>
                </a:solidFill>
              </a:rPr>
              <a:t>пример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359" y="458112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rgbClr val="00B050"/>
                </a:solidFill>
              </a:rPr>
              <a:t>Рекомендуется наглядно показать достигнутые результаты </a:t>
            </a:r>
            <a:r>
              <a:rPr lang="ru-RU" sz="1200" i="1" u="sng" dirty="0">
                <a:solidFill>
                  <a:srgbClr val="00B050"/>
                </a:solidFill>
              </a:rPr>
              <a:t>в сравнении с исходным состоянием </a:t>
            </a:r>
            <a:r>
              <a:rPr lang="ru-RU" sz="1200" i="1" dirty="0">
                <a:solidFill>
                  <a:srgbClr val="00B050"/>
                </a:solidFill>
              </a:rPr>
              <a:t>с помощью графиков, таблиц, фотографий и т. д.</a:t>
            </a:r>
          </a:p>
        </p:txBody>
      </p:sp>
    </p:spTree>
    <p:extLst>
      <p:ext uri="{BB962C8B-B14F-4D97-AF65-F5344CB8AC3E}">
        <p14:creationId xmlns:p14="http://schemas.microsoft.com/office/powerpoint/2010/main" val="53654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5896" y="357301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FF0000"/>
                </a:solidFill>
              </a:rPr>
              <a:t>фото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696" y="1772816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Перечислить методы и инструменты бережливого производства, использованные при реализации данного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59945833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10199</TotalTime>
  <Words>513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Futura PT Book</vt:lpstr>
      <vt:lpstr>Futura PT Medium</vt:lpstr>
      <vt:lpstr>Times New Roman</vt:lpstr>
      <vt:lpstr>Оформление по умолчанию</vt:lpstr>
      <vt:lpstr>Презентация PowerPoint</vt:lpstr>
      <vt:lpstr>Паспорт проекта   </vt:lpstr>
      <vt:lpstr>Команда проекта</vt:lpstr>
      <vt:lpstr>Карта текущего состояния процесса</vt:lpstr>
      <vt:lpstr>Пирамида проблем</vt:lpstr>
      <vt:lpstr>Карта целевого состояния процесса</vt:lpstr>
      <vt:lpstr>План мероприятий по  устранению проблем</vt:lpstr>
      <vt:lpstr>Достигнутые результаты</vt:lpstr>
      <vt:lpstr>Достигнутые результаты</vt:lpstr>
      <vt:lpstr>Достигнутые результаты</vt:lpstr>
      <vt:lpstr>Визуализация  (фотографии «Было» – «Стало») </vt:lpstr>
      <vt:lpstr>Визуализация  (фотографии «Было» – «Стало») </vt:lpstr>
      <vt:lpstr>Результаты проекта. Визуализация  (фотографии «Было» – «Стало») </vt:lpstr>
      <vt:lpstr>Визуализация  (фотографии «Было» – «Стало») </vt:lpstr>
      <vt:lpstr>Результаты проекта. </vt:lpstr>
      <vt:lpstr>Результаты проекта. Разработанные стандарты (СОК)  по внедренным улучшениям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User</cp:lastModifiedBy>
  <cp:revision>569</cp:revision>
  <cp:lastPrinted>2019-02-18T01:46:55Z</cp:lastPrinted>
  <dcterms:created xsi:type="dcterms:W3CDTF">2007-01-29T08:57:19Z</dcterms:created>
  <dcterms:modified xsi:type="dcterms:W3CDTF">2024-04-18T05:04:12Z</dcterms:modified>
</cp:coreProperties>
</file>