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  <p:sldId id="272" r:id="rId10"/>
    <p:sldId id="271" r:id="rId11"/>
    <p:sldId id="264" r:id="rId12"/>
    <p:sldId id="265" r:id="rId13"/>
    <p:sldId id="268" r:id="rId14"/>
    <p:sldId id="269" r:id="rId15"/>
    <p:sldId id="273" r:id="rId16"/>
    <p:sldId id="270" r:id="rId17"/>
  </p:sldIdLst>
  <p:sldSz cx="9144000" cy="6858000" type="screen4x3"/>
  <p:notesSz cx="6797675" cy="9926638"/>
  <p:defaultTextStyle>
    <a:defPPr>
      <a:defRPr lang="ru-RU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7CDD7"/>
    <a:srgbClr val="000066"/>
    <a:srgbClr val="003366"/>
    <a:srgbClr val="327FBE"/>
    <a:srgbClr val="E5F6FB"/>
    <a:srgbClr val="AFF7FF"/>
    <a:srgbClr val="D1FBFF"/>
    <a:srgbClr val="0091FE"/>
    <a:srgbClr val="5D9FD5"/>
    <a:srgbClr val="383F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529" autoAdjust="0"/>
    <p:restoredTop sz="99645" autoAdjust="0"/>
  </p:normalViewPr>
  <p:slideViewPr>
    <p:cSldViewPr>
      <p:cViewPr varScale="1">
        <p:scale>
          <a:sx n="103" d="100"/>
          <a:sy n="103" d="100"/>
        </p:scale>
        <p:origin x="23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3306" y="9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3.0849121517714947E-2"/>
          <c:y val="0.17499370800961406"/>
          <c:w val="0.93830175696457008"/>
          <c:h val="0.6311176535940449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2"/>
            </a:solidFill>
            <a:ln w="25400" cap="flat" cmpd="sng" algn="ctr">
              <a:solidFill>
                <a:schemeClr val="accent2">
                  <a:shade val="50000"/>
                </a:schemeClr>
              </a:solidFill>
              <a:prstDash val="solid"/>
            </a:ln>
            <a:effectLst/>
          </c:spPr>
          <c:invertIfNegative val="0"/>
          <c:dLbls>
            <c:dLbl>
              <c:idx val="0"/>
              <c:layout>
                <c:manualLayout>
                  <c:x val="0.20341841304326955"/>
                  <c:y val="0.23061164557632818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240 минут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01DB-4AB5-88BF-39FA7DB32FD5}"/>
                </c:ext>
              </c:extLst>
            </c:dLbl>
            <c:dLbl>
              <c:idx val="1"/>
              <c:layout>
                <c:manualLayout>
                  <c:x val="0.10656969251574255"/>
                  <c:y val="-5.275343766581507E-2"/>
                </c:manualLayout>
              </c:layout>
              <c:tx>
                <c:rich>
                  <a:bodyPr rot="0" vert="horz"/>
                  <a:lstStyle/>
                  <a:p>
                    <a:pPr>
                      <a:defRPr sz="1400"/>
                    </a:pPr>
                    <a:r>
                      <a:rPr lang="ru-RU" sz="1400" dirty="0"/>
                      <a:t>в 2,7 раза</a:t>
                    </a: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1024354244194316"/>
                      <c:h val="0.2007396729156109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2-01DB-4AB5-88BF-39FA7DB32FD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Было</c:v>
                </c:pt>
                <c:pt idx="1">
                  <c:v>Стало</c:v>
                </c:pt>
              </c:strCache>
            </c:strRef>
          </c:cat>
          <c:val>
            <c:numRef>
              <c:f>Лист1!$B$2:$B$3</c:f>
              <c:numCache>
                <c:formatCode>0</c:formatCode>
                <c:ptCount val="2"/>
                <c:pt idx="0">
                  <c:v>135</c:v>
                </c:pt>
                <c:pt idx="1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1DB-4AB5-88BF-39FA7DB32FD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47072000"/>
        <c:axId val="94848512"/>
      </c:barChart>
      <c:catAx>
        <c:axId val="470720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60000000" vert="horz"/>
          <a:lstStyle/>
          <a:p>
            <a:pPr>
              <a:defRPr/>
            </a:pPr>
            <a:endParaRPr lang="ru-RU"/>
          </a:p>
        </c:txPr>
        <c:crossAx val="94848512"/>
        <c:crosses val="autoZero"/>
        <c:auto val="1"/>
        <c:lblAlgn val="ctr"/>
        <c:lblOffset val="100"/>
        <c:noMultiLvlLbl val="0"/>
      </c:catAx>
      <c:valAx>
        <c:axId val="94848512"/>
        <c:scaling>
          <c:orientation val="minMax"/>
        </c:scaling>
        <c:delete val="1"/>
        <c:axPos val="l"/>
        <c:numFmt formatCode="0" sourceLinked="1"/>
        <c:majorTickMark val="out"/>
        <c:minorTickMark val="none"/>
        <c:tickLblPos val="nextTo"/>
        <c:crossAx val="4707200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0.42933</cdr:x>
      <cdr:y>0.2601</cdr:y>
    </cdr:from>
    <cdr:to>
      <cdr:x>0.73145</cdr:x>
      <cdr:y>0.2601</cdr:y>
    </cdr:to>
    <cdr:cxnSp macro="">
      <cdr:nvCxnSpPr>
        <cdr:cNvPr id="3" name="Прямая соединительная линия 2">
          <a:extLst xmlns:a="http://schemas.openxmlformats.org/drawingml/2006/main">
            <a:ext uri="{FF2B5EF4-FFF2-40B4-BE49-F238E27FC236}">
              <a16:creationId xmlns:a16="http://schemas.microsoft.com/office/drawing/2014/main" id="{C23C267C-3980-4A76-BBA0-35AEAFF5E81B}"/>
            </a:ext>
          </a:extLst>
        </cdr:cNvPr>
        <cdr:cNvCxnSpPr/>
      </cdr:nvCxnSpPr>
      <cdr:spPr bwMode="auto">
        <a:xfrm xmlns:a="http://schemas.openxmlformats.org/drawingml/2006/main" flipH="1">
          <a:off x="1944216" y="720080"/>
          <a:ext cx="1368148" cy="0"/>
        </a:xfrm>
        <a:prstGeom xmlns:a="http://schemas.openxmlformats.org/drawingml/2006/main" prst="line">
          <a:avLst/>
        </a:prstGeom>
        <a:ln xmlns:a="http://schemas.openxmlformats.org/drawingml/2006/main">
          <a:headEnd type="none" w="med" len="med"/>
          <a:tailEnd type="none" w="med" len="med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0.69965</cdr:x>
      <cdr:y>0.28611</cdr:y>
    </cdr:from>
    <cdr:to>
      <cdr:x>0.72955</cdr:x>
      <cdr:y>0.59458</cdr:y>
    </cdr:to>
    <cdr:sp macro="" textlink="">
      <cdr:nvSpPr>
        <cdr:cNvPr id="11" name="Стрелка вниз 10"/>
        <cdr:cNvSpPr/>
      </cdr:nvSpPr>
      <cdr:spPr bwMode="auto">
        <a:xfrm xmlns:a="http://schemas.openxmlformats.org/drawingml/2006/main">
          <a:off x="3168352" y="792088"/>
          <a:ext cx="135401" cy="854006"/>
        </a:xfrm>
        <a:prstGeom xmlns:a="http://schemas.openxmlformats.org/drawingml/2006/main" prst="downArrow">
          <a:avLst/>
        </a:prstGeom>
        <a:solidFill xmlns:a="http://schemas.openxmlformats.org/drawingml/2006/main">
          <a:srgbClr val="00B050"/>
        </a:solidFill>
        <a:ln xmlns:a="http://schemas.openxmlformats.org/drawingml/2006/main">
          <a:headEnd type="none" w="med" len="med"/>
          <a:tailEnd type="none" w="med" len="med"/>
        </a:ln>
      </cdr:spPr>
      <cdr:style>
        <a:lnRef xmlns:a="http://schemas.openxmlformats.org/drawingml/2006/main" idx="2">
          <a:schemeClr val="accent2">
            <a:shade val="50000"/>
          </a:schemeClr>
        </a:lnRef>
        <a:fillRef xmlns:a="http://schemas.openxmlformats.org/drawingml/2006/main" idx="1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 vert="horz" wrap="square" lIns="91440" tIns="45720" rIns="91440" bIns="45720" numCol="1" anchor="t" anchorCtr="0" compatLnSpc="1">
          <a:prstTxWarp prst="textNoShape">
            <a:avLst/>
          </a:prstTxWarp>
        </a:bodyPr>
        <a:lstStyle xmlns:a="http://schemas.openxmlformats.org/drawingml/2006/main"/>
        <a:p xmlns:a="http://schemas.openxmlformats.org/drawingml/2006/main">
          <a:endParaRPr lang="ru-RU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14" tIns="45807" rIns="91614" bIns="45807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14" tIns="45807" rIns="91614" bIns="45807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48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14" tIns="45807" rIns="91614" bIns="45807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8163"/>
            <a:ext cx="29448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14" tIns="45807" rIns="91614" bIns="45807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31564FD-EDA2-4CF7-B7C8-B139DEF369A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907614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14" tIns="45807" rIns="91614" bIns="45807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14" tIns="45807" rIns="91614" bIns="45807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14" tIns="45807" rIns="91614" bIns="4580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48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14" tIns="45807" rIns="91614" bIns="45807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8163"/>
            <a:ext cx="29448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14" tIns="45807" rIns="91614" bIns="45807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3789B97-B078-4C19-A9CB-8DDBE29C8B4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450970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484784"/>
            <a:ext cx="8328047" cy="5144830"/>
          </a:xfrm>
          <a:prstGeom prst="rect">
            <a:avLst/>
          </a:prstGeom>
        </p:spPr>
      </p:pic>
      <p:pic>
        <p:nvPicPr>
          <p:cNvPr id="11" name="Picture 2" descr="D:\Work\Bachti\!!!ВНУТРЕННИЕ\декабрь\презентация\gerb_obl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619" y="121714"/>
            <a:ext cx="868070" cy="936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710007" y="1484784"/>
            <a:ext cx="717436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ru-RU" sz="6000" kern="1200" baseline="0" dirty="0">
                <a:solidFill>
                  <a:srgbClr val="3B4555"/>
                </a:solidFill>
                <a:latin typeface="Futura PT Medium" pitchFamily="34" charset="-52"/>
                <a:ea typeface="+mn-ea"/>
                <a:cs typeface="+mn-cs"/>
              </a:defRPr>
            </a:lvl1pPr>
          </a:lstStyle>
          <a:p>
            <a:pPr lvl="0" defTabSz="396000"/>
            <a:r>
              <a:rPr lang="ru-RU" dirty="0"/>
              <a:t>Название проекта</a:t>
            </a:r>
          </a:p>
        </p:txBody>
      </p:sp>
      <p:sp>
        <p:nvSpPr>
          <p:cNvPr id="16" name="Текст 2"/>
          <p:cNvSpPr>
            <a:spLocks noGrp="1"/>
          </p:cNvSpPr>
          <p:nvPr>
            <p:ph idx="1" hasCustomPrompt="1"/>
          </p:nvPr>
        </p:nvSpPr>
        <p:spPr>
          <a:xfrm>
            <a:off x="891105" y="3594393"/>
            <a:ext cx="36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ru-RU" sz="2400" dirty="0" smtClean="0">
                <a:solidFill>
                  <a:srgbClr val="3B4555"/>
                </a:solidFill>
                <a:latin typeface="Futura PT Book" pitchFamily="34" charset="-52"/>
              </a:defRPr>
            </a:lvl1pPr>
            <a:lvl2pPr>
              <a:defRPr lang="ru-RU" dirty="0" smtClean="0">
                <a:latin typeface="Arial" charset="0"/>
              </a:defRPr>
            </a:lvl2pPr>
            <a:lvl3pPr>
              <a:defRPr lang="ru-RU" dirty="0" smtClean="0">
                <a:latin typeface="Arial" charset="0"/>
              </a:defRPr>
            </a:lvl3pPr>
            <a:lvl4pPr>
              <a:defRPr lang="ru-RU" dirty="0" smtClean="0">
                <a:latin typeface="Arial" charset="0"/>
              </a:defRPr>
            </a:lvl4pPr>
            <a:lvl5pPr>
              <a:defRPr lang="ru-RU" dirty="0">
                <a:latin typeface="Arial" charset="0"/>
              </a:defRPr>
            </a:lvl5pPr>
          </a:lstStyle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dirty="0"/>
              <a:t>Автор</a:t>
            </a:r>
          </a:p>
        </p:txBody>
      </p:sp>
      <p:sp>
        <p:nvSpPr>
          <p:cNvPr id="17" name="Объект 3"/>
          <p:cNvSpPr>
            <a:spLocks noGrp="1"/>
          </p:cNvSpPr>
          <p:nvPr>
            <p:ph sz="half" idx="2" hasCustomPrompt="1"/>
          </p:nvPr>
        </p:nvSpPr>
        <p:spPr>
          <a:xfrm>
            <a:off x="2051720" y="121714"/>
            <a:ext cx="1008112" cy="104187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5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/>
              <a:t>Логотип ведомства</a:t>
            </a:r>
          </a:p>
        </p:txBody>
      </p:sp>
    </p:spTree>
    <p:extLst>
      <p:ext uri="{BB962C8B-B14F-4D97-AF65-F5344CB8AC3E}">
        <p14:creationId xmlns:p14="http://schemas.microsoft.com/office/powerpoint/2010/main" val="737788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482" y="0"/>
            <a:ext cx="778356" cy="1264491"/>
          </a:xfrm>
          <a:prstGeom prst="rect">
            <a:avLst/>
          </a:prstGeom>
        </p:spPr>
      </p:pic>
      <p:pic>
        <p:nvPicPr>
          <p:cNvPr id="5" name="Picture 2" descr="D:\Work\Bachti\!!!ВНУТРЕННИЕ\декабрь\презентация\фотозона размер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1649" y="121714"/>
            <a:ext cx="1176868" cy="9310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72981" y="760348"/>
            <a:ext cx="36299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>
              <a:defRPr lang="ru-RU" sz="3200" kern="1200" dirty="0">
                <a:solidFill>
                  <a:srgbClr val="3B4555"/>
                </a:solidFill>
                <a:latin typeface="Futura PT Medium" pitchFamily="34" charset="-52"/>
                <a:ea typeface="+mn-ea"/>
                <a:cs typeface="+mn-cs"/>
              </a:defRPr>
            </a:lvl1pPr>
          </a:lstStyle>
          <a:p>
            <a:r>
              <a:rPr lang="ru-RU" sz="3200" dirty="0">
                <a:solidFill>
                  <a:srgbClr val="3B4555"/>
                </a:solidFill>
                <a:latin typeface="Futura PT Medium" pitchFamily="34" charset="-52"/>
              </a:rPr>
              <a:t>Заголовок слайда</a:t>
            </a:r>
          </a:p>
        </p:txBody>
      </p:sp>
      <p:sp>
        <p:nvSpPr>
          <p:cNvPr id="13" name="Текст 2"/>
          <p:cNvSpPr>
            <a:spLocks noGrp="1"/>
          </p:cNvSpPr>
          <p:nvPr>
            <p:ph idx="1" hasCustomPrompt="1"/>
          </p:nvPr>
        </p:nvSpPr>
        <p:spPr>
          <a:xfrm>
            <a:off x="899592" y="1556792"/>
            <a:ext cx="780347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ru-RU" sz="2400" dirty="0" smtClean="0">
                <a:solidFill>
                  <a:srgbClr val="3B4555"/>
                </a:solidFill>
                <a:latin typeface="Futura PT Book" pitchFamily="34" charset="-52"/>
              </a:defRPr>
            </a:lvl1pPr>
            <a:lvl2pPr>
              <a:defRPr lang="ru-RU" dirty="0" smtClean="0">
                <a:latin typeface="Arial" charset="0"/>
              </a:defRPr>
            </a:lvl2pPr>
            <a:lvl3pPr>
              <a:defRPr lang="ru-RU" dirty="0" smtClean="0">
                <a:latin typeface="Arial" charset="0"/>
              </a:defRPr>
            </a:lvl3pPr>
            <a:lvl4pPr>
              <a:defRPr lang="ru-RU" dirty="0" smtClean="0">
                <a:latin typeface="Arial" charset="0"/>
              </a:defRPr>
            </a:lvl4pPr>
            <a:lvl5pPr>
              <a:defRPr lang="ru-RU" dirty="0">
                <a:latin typeface="Arial" charset="0"/>
              </a:defRPr>
            </a:lvl5pPr>
          </a:lstStyle>
          <a:p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Текст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r>
              <a:rPr lang="ru-RU" sz="2400" dirty="0">
                <a:solidFill>
                  <a:srgbClr val="3B4555"/>
                </a:solidFill>
                <a:latin typeface="Futura PT Book" pitchFamily="34" charset="-52"/>
              </a:rPr>
              <a:t> </a:t>
            </a:r>
            <a:r>
              <a:rPr lang="ru-RU" sz="2400" dirty="0" err="1">
                <a:solidFill>
                  <a:srgbClr val="3B4555"/>
                </a:solidFill>
                <a:latin typeface="Futura PT Book" pitchFamily="34" charset="-52"/>
              </a:rPr>
              <a:t>текст</a:t>
            </a:r>
            <a:endParaRPr lang="ru-RU" sz="2400" dirty="0">
              <a:solidFill>
                <a:srgbClr val="3B4555"/>
              </a:solidFill>
              <a:latin typeface="Futura PT Book" pitchFamily="34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206547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43286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251937"/>
            <a:ext cx="4849726" cy="584775"/>
          </a:xfrm>
        </p:spPr>
        <p:txBody>
          <a:bodyPr/>
          <a:lstStyle/>
          <a:p>
            <a:r>
              <a:rPr lang="ru-RU" dirty="0"/>
              <a:t>Достигнутые результаты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99592" y="1844824"/>
            <a:ext cx="751943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>
                <a:solidFill>
                  <a:srgbClr val="00B050"/>
                </a:solidFill>
              </a:rPr>
              <a:t>Какие проблемы федерального, регионального, местного уровней</a:t>
            </a:r>
          </a:p>
          <a:p>
            <a:r>
              <a:rPr lang="ru-RU" i="1" dirty="0">
                <a:solidFill>
                  <a:srgbClr val="00B050"/>
                </a:solidFill>
              </a:rPr>
              <a:t>выявлены?</a:t>
            </a:r>
          </a:p>
          <a:p>
            <a:r>
              <a:rPr lang="ru-RU" i="1" dirty="0">
                <a:solidFill>
                  <a:srgbClr val="00B050"/>
                </a:solidFill>
              </a:rPr>
              <a:t>Какие из них удалось решить в результате реализации проекта?</a:t>
            </a:r>
          </a:p>
        </p:txBody>
      </p:sp>
    </p:spTree>
    <p:extLst>
      <p:ext uri="{BB962C8B-B14F-4D97-AF65-F5344CB8AC3E}">
        <p14:creationId xmlns:p14="http://schemas.microsoft.com/office/powerpoint/2010/main" val="40943708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116632"/>
            <a:ext cx="6632521" cy="1077218"/>
          </a:xfrm>
        </p:spPr>
        <p:txBody>
          <a:bodyPr/>
          <a:lstStyle/>
          <a:p>
            <a:r>
              <a:rPr lang="ru-RU" dirty="0"/>
              <a:t>Визуализация </a:t>
            </a:r>
            <a:br>
              <a:rPr lang="ru-RU" dirty="0"/>
            </a:br>
            <a:r>
              <a:rPr lang="ru-RU" dirty="0"/>
              <a:t>(фотографии «Было» – «Стало») </a:t>
            </a:r>
          </a:p>
        </p:txBody>
      </p:sp>
      <p:sp>
        <p:nvSpPr>
          <p:cNvPr id="3" name="Прямоугольник 2"/>
          <p:cNvSpPr/>
          <p:nvPr/>
        </p:nvSpPr>
        <p:spPr bwMode="auto">
          <a:xfrm>
            <a:off x="755576" y="1988840"/>
            <a:ext cx="7488832" cy="100811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</a:rPr>
              <a:t>Фотографии на 3-4 слайдах, отражающие более значимые решения, за счет которых достигнуты результаты проекта </a:t>
            </a:r>
          </a:p>
        </p:txBody>
      </p:sp>
    </p:spTree>
    <p:extLst>
      <p:ext uri="{BB962C8B-B14F-4D97-AF65-F5344CB8AC3E}">
        <p14:creationId xmlns:p14="http://schemas.microsoft.com/office/powerpoint/2010/main" val="7456749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115616" y="116632"/>
            <a:ext cx="6632521" cy="1077218"/>
          </a:xfrm>
        </p:spPr>
        <p:txBody>
          <a:bodyPr/>
          <a:lstStyle/>
          <a:p>
            <a:r>
              <a:rPr lang="ru-RU" dirty="0"/>
              <a:t>Визуализация </a:t>
            </a:r>
            <a:br>
              <a:rPr lang="ru-RU" dirty="0"/>
            </a:br>
            <a:r>
              <a:rPr lang="ru-RU" dirty="0"/>
              <a:t>(фотографии «Было» – «Стало») </a:t>
            </a: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FC55EA92-9E8C-4570-AEAE-1C3451F953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2549631"/>
              </p:ext>
            </p:extLst>
          </p:nvPr>
        </p:nvGraphicFramePr>
        <p:xfrm>
          <a:off x="216418" y="1785237"/>
          <a:ext cx="8748069" cy="44520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17062">
                  <a:extLst>
                    <a:ext uri="{9D8B030D-6E8A-4147-A177-3AD203B41FA5}">
                      <a16:colId xmlns:a16="http://schemas.microsoft.com/office/drawing/2014/main" val="4042202169"/>
                    </a:ext>
                  </a:extLst>
                </a:gridCol>
                <a:gridCol w="3531007">
                  <a:extLst>
                    <a:ext uri="{9D8B030D-6E8A-4147-A177-3AD203B41FA5}">
                      <a16:colId xmlns:a16="http://schemas.microsoft.com/office/drawing/2014/main" val="761562910"/>
                    </a:ext>
                  </a:extLst>
                </a:gridCol>
              </a:tblGrid>
              <a:tr h="297115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accent5">
                              <a:lumMod val="25000"/>
                            </a:schemeClr>
                          </a:solidFill>
                        </a:rPr>
                        <a:t>БЫЛО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accent5">
                              <a:lumMod val="25000"/>
                            </a:schemeClr>
                          </a:solidFill>
                        </a:rPr>
                        <a:t>СТАЛО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6820122"/>
                  </a:ext>
                </a:extLst>
              </a:tr>
              <a:tr h="38940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Время ожидания в очереди Т</a:t>
                      </a:r>
                      <a:r>
                        <a:rPr lang="ru-RU" sz="1400" baseline="-25000" dirty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мин</a:t>
                      </a:r>
                      <a:r>
                        <a:rPr lang="ru-RU" sz="1400" dirty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-1:43 мин., </a:t>
                      </a:r>
                      <a:r>
                        <a:rPr lang="ru-RU" sz="1400" dirty="0" err="1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Т</a:t>
                      </a:r>
                      <a:r>
                        <a:rPr lang="ru-RU" sz="1400" baseline="-25000" dirty="0" err="1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мах</a:t>
                      </a:r>
                      <a:r>
                        <a:rPr lang="ru-RU" sz="1400" dirty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– 54:38 мин</a:t>
                      </a:r>
                      <a:r>
                        <a:rPr lang="en-US" sz="1400" dirty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ru-RU" sz="1400" dirty="0">
                        <a:solidFill>
                          <a:schemeClr val="accent5">
                            <a:lumMod val="2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Т</a:t>
                      </a:r>
                      <a:r>
                        <a:rPr lang="ru-RU" sz="1400" baseline="-25000" dirty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мин</a:t>
                      </a:r>
                      <a:r>
                        <a:rPr lang="ru-RU" sz="1400" dirty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-1:43 мин. , </a:t>
                      </a:r>
                      <a:r>
                        <a:rPr lang="ru-RU" sz="1400" dirty="0" err="1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Т</a:t>
                      </a:r>
                      <a:r>
                        <a:rPr lang="ru-RU" sz="1400" baseline="-25000" dirty="0" err="1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мах</a:t>
                      </a:r>
                      <a:r>
                        <a:rPr lang="ru-RU" sz="1400" dirty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– 24:04 мин.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9648800"/>
                  </a:ext>
                </a:extLst>
              </a:tr>
              <a:tr h="35096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Время обслуживания Т</a:t>
                      </a:r>
                      <a:r>
                        <a:rPr lang="ru-RU" sz="1400" baseline="-25000" dirty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мин</a:t>
                      </a:r>
                      <a:r>
                        <a:rPr lang="ru-RU" sz="1400" dirty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-35:36 мин., </a:t>
                      </a:r>
                      <a:r>
                        <a:rPr lang="ru-RU" sz="1400" dirty="0" err="1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Т</a:t>
                      </a:r>
                      <a:r>
                        <a:rPr lang="ru-RU" sz="1400" baseline="-25000" dirty="0" err="1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мах</a:t>
                      </a:r>
                      <a:r>
                        <a:rPr lang="ru-RU" sz="1400" dirty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– 55:33 мин.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Т</a:t>
                      </a:r>
                      <a:r>
                        <a:rPr lang="ru-RU" sz="1400" baseline="-25000" dirty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мин</a:t>
                      </a:r>
                      <a:r>
                        <a:rPr lang="ru-RU" sz="1400" dirty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-18:07 мин., </a:t>
                      </a:r>
                      <a:r>
                        <a:rPr lang="ru-RU" sz="1400" dirty="0" err="1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Т</a:t>
                      </a:r>
                      <a:r>
                        <a:rPr lang="ru-RU" sz="1400" baseline="-25000" dirty="0" err="1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мах</a:t>
                      </a:r>
                      <a:r>
                        <a:rPr lang="ru-RU" sz="1400" dirty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– 50:18 мин.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4081032"/>
                  </a:ext>
                </a:extLst>
              </a:tr>
              <a:tr h="50509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Электронная очередь – поиск нужного окна.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На талоне отображаются номера окон, принимающих данную услугу.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6137728"/>
                  </a:ext>
                </a:extLst>
              </a:tr>
              <a:tr h="50509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Документы копировал специалист на приеме документов.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Копирование документов на стойке администраторов + консультирование.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3183994"/>
                  </a:ext>
                </a:extLst>
              </a:tr>
              <a:tr h="30303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Чековая лента в терминале заканчивается в рабочее время.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Замена чековой ленты до или после рабочего дня.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5416309"/>
                  </a:ext>
                </a:extLst>
              </a:tr>
              <a:tr h="3420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График приема в 2 смены с 9:00-18:00 и с 11:00-20:00.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Добавление дополнительной смены с 10:00 до 19:00.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0476093"/>
                  </a:ext>
                </a:extLst>
              </a:tr>
              <a:tr h="713075">
                <a:tc>
                  <a:txBody>
                    <a:bodyPr/>
                    <a:lstStyle/>
                    <a:p>
                      <a:pPr algn="l"/>
                      <a:r>
                        <a:rPr lang="ru-RU" sz="1400" dirty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Оплата осуществляется через банкоматы или через   кассу, принимающую платежи по системе «Город» , только за наличный расчет.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Установили </a:t>
                      </a:r>
                      <a:r>
                        <a:rPr lang="en-US" sz="1400" dirty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POS</a:t>
                      </a:r>
                      <a:r>
                        <a:rPr lang="ru-RU" sz="1400" dirty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терминалы  и дополнительные терминалы оплаты.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6944822"/>
                  </a:ext>
                </a:extLst>
              </a:tr>
              <a:tr h="602745">
                <a:tc>
                  <a:txBody>
                    <a:bodyPr/>
                    <a:lstStyle>
                      <a:lvl1pPr marL="0" algn="l" defTabSz="1022482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511241" algn="l" defTabSz="1022482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1022482" algn="l" defTabSz="1022482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533723" algn="l" defTabSz="1022482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2044964" algn="l" defTabSz="1022482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556205" algn="l" defTabSz="1022482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3067446" algn="l" defTabSz="1022482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578687" algn="l" defTabSz="1022482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4089928" algn="l" defTabSz="1022482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Отсутствовали стандарты по замене ленты электронной очереди, работе на </a:t>
                      </a:r>
                      <a:r>
                        <a:rPr lang="en-US" sz="1400" kern="1200" dirty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POS-</a:t>
                      </a:r>
                      <a:r>
                        <a:rPr lang="ru-RU" sz="1400" kern="1200" dirty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терминале.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1022482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511241" algn="l" defTabSz="1022482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1022482" algn="l" defTabSz="1022482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533723" algn="l" defTabSz="1022482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2044964" algn="l" defTabSz="1022482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556205" algn="l" defTabSz="1022482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3067446" algn="l" defTabSz="1022482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578687" algn="l" defTabSz="1022482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4089928" algn="l" defTabSz="1022482" rtl="0" eaLnBrk="1" latinLnBrk="0" hangingPunct="1">
                        <a:defRPr sz="20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Разработали стандартные операционные карты.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827584" y="1362254"/>
            <a:ext cx="12241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i="1" dirty="0">
                <a:solidFill>
                  <a:srgbClr val="FF0000"/>
                </a:solidFill>
              </a:rPr>
              <a:t>пример</a:t>
            </a:r>
          </a:p>
        </p:txBody>
      </p:sp>
    </p:spTree>
    <p:extLst>
      <p:ext uri="{BB962C8B-B14F-4D97-AF65-F5344CB8AC3E}">
        <p14:creationId xmlns:p14="http://schemas.microsoft.com/office/powerpoint/2010/main" val="2192258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115616" y="116632"/>
            <a:ext cx="6632521" cy="1569660"/>
          </a:xfrm>
        </p:spPr>
        <p:txBody>
          <a:bodyPr/>
          <a:lstStyle/>
          <a:p>
            <a:r>
              <a:rPr lang="ru-RU" dirty="0"/>
              <a:t>Результаты проекта.</a:t>
            </a:r>
            <a:br>
              <a:rPr lang="ru-RU" dirty="0"/>
            </a:br>
            <a:r>
              <a:rPr lang="ru-RU" dirty="0"/>
              <a:t>Визуализация </a:t>
            </a:r>
            <a:br>
              <a:rPr lang="ru-RU" dirty="0"/>
            </a:br>
            <a:r>
              <a:rPr lang="ru-RU" dirty="0"/>
              <a:t>(фотографии «Было» – «Стало») </a:t>
            </a:r>
          </a:p>
        </p:txBody>
      </p:sp>
    </p:spTree>
    <p:extLst>
      <p:ext uri="{BB962C8B-B14F-4D97-AF65-F5344CB8AC3E}">
        <p14:creationId xmlns:p14="http://schemas.microsoft.com/office/powerpoint/2010/main" val="25348811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115616" y="116632"/>
            <a:ext cx="6632521" cy="1077218"/>
          </a:xfrm>
        </p:spPr>
        <p:txBody>
          <a:bodyPr/>
          <a:lstStyle/>
          <a:p>
            <a:r>
              <a:rPr lang="ru-RU" dirty="0"/>
              <a:t>Визуализация </a:t>
            </a:r>
            <a:br>
              <a:rPr lang="ru-RU" dirty="0"/>
            </a:br>
            <a:r>
              <a:rPr lang="ru-RU" dirty="0"/>
              <a:t>(фотографии «Было» – «Стало») </a:t>
            </a:r>
          </a:p>
        </p:txBody>
      </p:sp>
    </p:spTree>
    <p:extLst>
      <p:ext uri="{BB962C8B-B14F-4D97-AF65-F5344CB8AC3E}">
        <p14:creationId xmlns:p14="http://schemas.microsoft.com/office/powerpoint/2010/main" val="25348811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2396640" y="116632"/>
            <a:ext cx="4070473" cy="1077218"/>
          </a:xfrm>
        </p:spPr>
        <p:txBody>
          <a:bodyPr/>
          <a:lstStyle/>
          <a:p>
            <a:r>
              <a:rPr lang="ru-RU" dirty="0"/>
              <a:t>Результаты проекта.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56237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2957" y="116632"/>
            <a:ext cx="6505179" cy="1569660"/>
          </a:xfrm>
        </p:spPr>
        <p:txBody>
          <a:bodyPr/>
          <a:lstStyle/>
          <a:p>
            <a:r>
              <a:rPr lang="ru-RU" dirty="0"/>
              <a:t>Результаты проекта.</a:t>
            </a:r>
            <a:br>
              <a:rPr lang="ru-RU" dirty="0"/>
            </a:br>
            <a:r>
              <a:rPr lang="ru-RU" dirty="0"/>
              <a:t>Разработанные стандарты (СОК)</a:t>
            </a:r>
            <a:br>
              <a:rPr lang="ru-RU" dirty="0"/>
            </a:br>
            <a:r>
              <a:rPr lang="ru-RU" dirty="0"/>
              <a:t> по внедренным улучшениям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259632" y="1700808"/>
            <a:ext cx="6336704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>
                <a:solidFill>
                  <a:srgbClr val="00B050"/>
                </a:solidFill>
              </a:rPr>
              <a:t>В качестве стандарта также </a:t>
            </a:r>
            <a:r>
              <a:rPr lang="ru-RU" sz="2000" i="1" dirty="0">
                <a:solidFill>
                  <a:srgbClr val="00B050"/>
                </a:solidFill>
              </a:rPr>
              <a:t>могут</a:t>
            </a:r>
            <a:r>
              <a:rPr lang="ru-RU" i="1" dirty="0">
                <a:solidFill>
                  <a:srgbClr val="00B050"/>
                </a:solidFill>
              </a:rPr>
              <a:t> быть  методические рекомендации, регламент, инструкции, памятки, чек-листы, </a:t>
            </a:r>
            <a:br>
              <a:rPr lang="ru-RU" i="1" dirty="0">
                <a:solidFill>
                  <a:srgbClr val="00B050"/>
                </a:solidFill>
              </a:rPr>
            </a:br>
            <a:r>
              <a:rPr lang="ru-RU" i="1" dirty="0">
                <a:solidFill>
                  <a:srgbClr val="00B050"/>
                </a:solidFill>
              </a:rPr>
              <a:t>фотография рабочего места и т.п.</a:t>
            </a:r>
          </a:p>
        </p:txBody>
      </p:sp>
    </p:spTree>
    <p:extLst>
      <p:ext uri="{BB962C8B-B14F-4D97-AF65-F5344CB8AC3E}">
        <p14:creationId xmlns:p14="http://schemas.microsoft.com/office/powerpoint/2010/main" val="27608022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73646" y="401813"/>
            <a:ext cx="3196708" cy="648072"/>
          </a:xfrm>
        </p:spPr>
        <p:txBody>
          <a:bodyPr/>
          <a:lstStyle/>
          <a:p>
            <a:r>
              <a:rPr lang="ru-RU" dirty="0"/>
              <a:t>Паспорт проекта </a:t>
            </a:r>
            <a:br>
              <a:rPr lang="ru-RU" dirty="0"/>
            </a:br>
            <a:r>
              <a:rPr lang="ru-RU" dirty="0"/>
              <a:t> </a:t>
            </a:r>
            <a:endParaRPr lang="ru-RU" sz="2400" dirty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38554" y="4752280"/>
            <a:ext cx="405319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l" fontAlgn="base">
              <a:spcBef>
                <a:spcPct val="0"/>
              </a:spcBef>
              <a:spcAft>
                <a:spcPct val="0"/>
              </a:spcAft>
            </a:pPr>
            <a:endParaRPr lang="ru-RU" sz="1400" dirty="0">
              <a:solidFill>
                <a:srgbClr val="002060"/>
              </a:solidFill>
            </a:endParaRPr>
          </a:p>
          <a:p>
            <a:endParaRPr lang="ru-RU" sz="800" dirty="0">
              <a:ea typeface="Calibri"/>
              <a:cs typeface="Calibri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800" dirty="0">
                <a:effectLst/>
              </a:rPr>
              <a:t> </a:t>
            </a:r>
            <a:endParaRPr lang="ru-RU" sz="800" dirty="0">
              <a:ea typeface="Calibri"/>
              <a:cs typeface="Calibri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E796FC26-4329-4808-B3D9-2B3E50D98B2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988" t="21280" r="8000" b="6950"/>
          <a:stretch/>
        </p:blipFill>
        <p:spPr>
          <a:xfrm>
            <a:off x="507199" y="1049885"/>
            <a:ext cx="8129602" cy="5691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95270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6492" y="188640"/>
            <a:ext cx="3467616" cy="584775"/>
          </a:xfrm>
        </p:spPr>
        <p:txBody>
          <a:bodyPr/>
          <a:lstStyle/>
          <a:p>
            <a:r>
              <a:rPr lang="ru-RU" dirty="0"/>
              <a:t>Команда проекта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1360583"/>
            <a:ext cx="552706" cy="5527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063" y="2256326"/>
            <a:ext cx="484753" cy="5556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252" y="3284984"/>
            <a:ext cx="484753" cy="5556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3127" y="2277987"/>
            <a:ext cx="552706" cy="5527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3127" y="3314711"/>
            <a:ext cx="552706" cy="5527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3143088" y="1466889"/>
            <a:ext cx="4104457" cy="340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>
              <a:lnSpc>
                <a:spcPct val="115000"/>
              </a:lnSpc>
            </a:pPr>
            <a:r>
              <a:rPr lang="ru-RU" sz="1400" b="1" dirty="0">
                <a:solidFill>
                  <a:srgbClr val="002060"/>
                </a:solidFill>
              </a:rPr>
              <a:t>ФИО – должность – руководитель проекта</a:t>
            </a:r>
            <a:endParaRPr lang="ru-RU" sz="1400" b="1" dirty="0">
              <a:solidFill>
                <a:srgbClr val="002060"/>
              </a:solidFill>
              <a:ea typeface="Calibri"/>
              <a:cs typeface="Times New Roman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11796" y="2394841"/>
            <a:ext cx="3600400" cy="318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>
              <a:lnSpc>
                <a:spcPct val="115000"/>
              </a:lnSpc>
            </a:pPr>
            <a:r>
              <a:rPr lang="ru-RU" sz="1400" b="1" dirty="0">
                <a:solidFill>
                  <a:srgbClr val="002060"/>
                </a:solidFill>
              </a:rPr>
              <a:t>ФИО - должность</a:t>
            </a:r>
            <a:endParaRPr lang="ru-RU" sz="1400" b="1" dirty="0">
              <a:solidFill>
                <a:srgbClr val="002060"/>
              </a:solidFill>
              <a:ea typeface="Calibri"/>
              <a:cs typeface="Times New Roman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90439" y="3431565"/>
            <a:ext cx="3600400" cy="318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>
              <a:lnSpc>
                <a:spcPct val="115000"/>
              </a:lnSpc>
            </a:pPr>
            <a:r>
              <a:rPr lang="ru-RU" sz="1400" b="1" dirty="0">
                <a:solidFill>
                  <a:srgbClr val="002060"/>
                </a:solidFill>
              </a:rPr>
              <a:t>ФИО - должность</a:t>
            </a:r>
            <a:endParaRPr lang="ru-RU" sz="1400" b="1" dirty="0">
              <a:solidFill>
                <a:srgbClr val="002060"/>
              </a:solidFill>
              <a:ea typeface="Calibri"/>
              <a:cs typeface="Times New Roman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220072" y="2394841"/>
            <a:ext cx="3600400" cy="318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>
              <a:lnSpc>
                <a:spcPct val="115000"/>
              </a:lnSpc>
            </a:pPr>
            <a:r>
              <a:rPr lang="ru-RU" sz="1400" b="1" dirty="0">
                <a:solidFill>
                  <a:srgbClr val="002060"/>
                </a:solidFill>
              </a:rPr>
              <a:t>ФИО - должность</a:t>
            </a:r>
            <a:endParaRPr lang="ru-RU" sz="1400" b="1" dirty="0">
              <a:solidFill>
                <a:srgbClr val="002060"/>
              </a:solidFill>
              <a:ea typeface="Calibri"/>
              <a:cs typeface="Times New Roman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5195317" y="3431565"/>
            <a:ext cx="3600400" cy="318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>
              <a:lnSpc>
                <a:spcPct val="115000"/>
              </a:lnSpc>
            </a:pPr>
            <a:r>
              <a:rPr lang="ru-RU" sz="1400" b="1" dirty="0">
                <a:solidFill>
                  <a:srgbClr val="002060"/>
                </a:solidFill>
              </a:rPr>
              <a:t>ФИО - должность</a:t>
            </a:r>
            <a:endParaRPr lang="ru-RU" sz="1400" b="1" dirty="0">
              <a:solidFill>
                <a:srgbClr val="002060"/>
              </a:solidFill>
              <a:ea typeface="Calibri"/>
              <a:cs typeface="Times New Roman"/>
            </a:endParaRPr>
          </a:p>
        </p:txBody>
      </p:sp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2769" y="5194902"/>
            <a:ext cx="552706" cy="5527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Прямоугольник 13"/>
          <p:cNvSpPr/>
          <p:nvPr/>
        </p:nvSpPr>
        <p:spPr>
          <a:xfrm>
            <a:off x="2616105" y="5301208"/>
            <a:ext cx="4104457" cy="340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>
              <a:lnSpc>
                <a:spcPct val="115000"/>
              </a:lnSpc>
            </a:pPr>
            <a:r>
              <a:rPr lang="ru-RU" sz="1400" b="1" dirty="0">
                <a:solidFill>
                  <a:srgbClr val="002060"/>
                </a:solidFill>
              </a:rPr>
              <a:t>ФИО – куратор  проекта</a:t>
            </a:r>
            <a:endParaRPr lang="ru-RU" sz="1400" b="1" dirty="0">
              <a:solidFill>
                <a:srgbClr val="002060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562601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188640"/>
            <a:ext cx="7079310" cy="584775"/>
          </a:xfrm>
        </p:spPr>
        <p:txBody>
          <a:bodyPr/>
          <a:lstStyle/>
          <a:p>
            <a:r>
              <a:rPr lang="ru-RU" dirty="0"/>
              <a:t>Карта текущего состояния процесса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55857" y="4653136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>
                <a:solidFill>
                  <a:srgbClr val="00B050"/>
                </a:solidFill>
              </a:rPr>
              <a:t>Карта, текст-пояснение, фото-материал</a:t>
            </a:r>
          </a:p>
        </p:txBody>
      </p:sp>
    </p:spTree>
    <p:extLst>
      <p:ext uri="{BB962C8B-B14F-4D97-AF65-F5344CB8AC3E}">
        <p14:creationId xmlns:p14="http://schemas.microsoft.com/office/powerpoint/2010/main" val="13864382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1268760"/>
            <a:ext cx="3384376" cy="51546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22203" y="332656"/>
            <a:ext cx="3899594" cy="584775"/>
          </a:xfrm>
        </p:spPr>
        <p:txBody>
          <a:bodyPr/>
          <a:lstStyle/>
          <a:p>
            <a:r>
              <a:rPr lang="ru-RU" dirty="0"/>
              <a:t>Пирамида проблем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1789" y="3815389"/>
            <a:ext cx="1800200" cy="13418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323528" y="1628801"/>
            <a:ext cx="4716523" cy="2616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b="1" i="1" dirty="0">
                <a:solidFill>
                  <a:srgbClr val="00B050"/>
                </a:solidFill>
                <a:cs typeface="Times New Roman" panose="02020603050405020304" pitchFamily="18" charset="0"/>
              </a:rPr>
              <a:t>Количество и перечень проблем </a:t>
            </a:r>
            <a:br>
              <a:rPr lang="ru-RU" altLang="ru-RU" b="1" i="1" dirty="0">
                <a:solidFill>
                  <a:srgbClr val="00B050"/>
                </a:solidFill>
                <a:cs typeface="Times New Roman" panose="02020603050405020304" pitchFamily="18" charset="0"/>
              </a:rPr>
            </a:br>
            <a:r>
              <a:rPr lang="ru-RU" altLang="ru-RU" b="1" i="1" dirty="0">
                <a:solidFill>
                  <a:srgbClr val="00B050"/>
                </a:solidFill>
                <a:cs typeface="Times New Roman" panose="02020603050405020304" pitchFamily="18" charset="0"/>
              </a:rPr>
              <a:t>с разбивкой по уровням решения</a:t>
            </a:r>
          </a:p>
          <a:p>
            <a:pPr eaLnBrk="1" hangingPunct="1"/>
            <a:endParaRPr lang="ru-RU" altLang="ru-RU" i="1" dirty="0">
              <a:solidFill>
                <a:srgbClr val="00B050"/>
              </a:solidFill>
              <a:cs typeface="Times New Roman" panose="02020603050405020304" pitchFamily="18" charset="0"/>
            </a:endParaRPr>
          </a:p>
          <a:p>
            <a:pPr eaLnBrk="1" hangingPunct="1"/>
            <a:r>
              <a:rPr lang="ru-RU" altLang="ru-RU" i="1" dirty="0">
                <a:solidFill>
                  <a:srgbClr val="00B050"/>
                </a:solidFill>
                <a:cs typeface="Times New Roman" panose="02020603050405020304" pitchFamily="18" charset="0"/>
              </a:rPr>
              <a:t>Проблемы федерального и регионального уровня (следует перечислить)</a:t>
            </a:r>
          </a:p>
          <a:p>
            <a:pPr eaLnBrk="1" hangingPunct="1"/>
            <a:endParaRPr lang="ru-RU" altLang="ru-RU" i="1" dirty="0">
              <a:solidFill>
                <a:srgbClr val="00B050"/>
              </a:solidFill>
              <a:cs typeface="Times New Roman" panose="02020603050405020304" pitchFamily="18" charset="0"/>
            </a:endParaRPr>
          </a:p>
          <a:p>
            <a:pPr eaLnBrk="1" hangingPunct="1"/>
            <a:r>
              <a:rPr lang="ru-RU" altLang="ru-RU" i="1" dirty="0">
                <a:solidFill>
                  <a:srgbClr val="00B050"/>
                </a:solidFill>
                <a:cs typeface="Times New Roman" panose="02020603050405020304" pitchFamily="18" charset="0"/>
              </a:rPr>
              <a:t>Проблемы, решаемые организацией</a:t>
            </a:r>
          </a:p>
          <a:p>
            <a:pPr eaLnBrk="1" hangingPunct="1"/>
            <a:r>
              <a:rPr lang="ru-RU" altLang="ru-RU" sz="2000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</a:p>
          <a:p>
            <a:pPr eaLnBrk="1" hangingPunct="1"/>
            <a:endParaRPr lang="ru-RU" altLang="ru-RU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52129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260648"/>
            <a:ext cx="7070655" cy="584775"/>
          </a:xfrm>
        </p:spPr>
        <p:txBody>
          <a:bodyPr/>
          <a:lstStyle/>
          <a:p>
            <a:r>
              <a:rPr lang="ru-RU" dirty="0"/>
              <a:t>Карта целевого состояния процесса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55857" y="4653136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>
                <a:solidFill>
                  <a:srgbClr val="00B050"/>
                </a:solidFill>
              </a:rPr>
              <a:t>Карта, текст-пояснение, фото-материал</a:t>
            </a:r>
          </a:p>
        </p:txBody>
      </p:sp>
    </p:spTree>
    <p:extLst>
      <p:ext uri="{BB962C8B-B14F-4D97-AF65-F5344CB8AC3E}">
        <p14:creationId xmlns:p14="http://schemas.microsoft.com/office/powerpoint/2010/main" val="382677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11760" y="116632"/>
            <a:ext cx="4363695" cy="1077218"/>
          </a:xfrm>
        </p:spPr>
        <p:txBody>
          <a:bodyPr/>
          <a:lstStyle/>
          <a:p>
            <a:r>
              <a:rPr lang="ru-RU" dirty="0"/>
              <a:t>План мероприятий по</a:t>
            </a:r>
            <a:br>
              <a:rPr lang="ru-RU" dirty="0"/>
            </a:br>
            <a:r>
              <a:rPr lang="ru-RU" dirty="0"/>
              <a:t> устранению проблем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9552" y="3081734"/>
            <a:ext cx="82089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>
                <a:solidFill>
                  <a:srgbClr val="00B050"/>
                </a:solidFill>
              </a:rPr>
              <a:t>Рекомендуется перечислить основные проблемы, как были решены, посредством какого инструмента выявлена коренная причина, и т.д.</a:t>
            </a:r>
          </a:p>
          <a:p>
            <a:r>
              <a:rPr lang="ru-RU" i="1" dirty="0">
                <a:solidFill>
                  <a:srgbClr val="00B050"/>
                </a:solidFill>
              </a:rPr>
              <a:t>Разместить интересный информативный фото-материал</a:t>
            </a:r>
          </a:p>
        </p:txBody>
      </p:sp>
    </p:spTree>
    <p:extLst>
      <p:ext uri="{BB962C8B-B14F-4D97-AF65-F5344CB8AC3E}">
        <p14:creationId xmlns:p14="http://schemas.microsoft.com/office/powerpoint/2010/main" val="15427086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6020" y="260648"/>
            <a:ext cx="4849726" cy="584775"/>
          </a:xfrm>
        </p:spPr>
        <p:txBody>
          <a:bodyPr/>
          <a:lstStyle/>
          <a:p>
            <a:r>
              <a:rPr lang="ru-RU" dirty="0"/>
              <a:t>Достигнутые результаты</a:t>
            </a: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499113362"/>
              </p:ext>
            </p:extLst>
          </p:nvPr>
        </p:nvGraphicFramePr>
        <p:xfrm>
          <a:off x="3131840" y="4077072"/>
          <a:ext cx="5832648" cy="22644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2585544"/>
              </p:ext>
            </p:extLst>
          </p:nvPr>
        </p:nvGraphicFramePr>
        <p:xfrm>
          <a:off x="646659" y="1248092"/>
          <a:ext cx="7885781" cy="23249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71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25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378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87564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цели (</a:t>
                      </a:r>
                      <a:r>
                        <a:rPr lang="ru-RU" sz="120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ед.изм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Текущий показатель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Целевой </a:t>
                      </a:r>
                    </a:p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показатель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Полученный результат, эффект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81099">
                <a:tc>
                  <a:txBody>
                    <a:bodyPr/>
                    <a:lstStyle/>
                    <a:p>
                      <a:r>
                        <a:rPr lang="ru-RU" sz="1200" b="0" kern="12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1.Сокращение времени заполнения и обработки  табелей воспитателями групп младшего дошкольного возраста (</a:t>
                      </a:r>
                      <a:r>
                        <a:rPr lang="ru-RU" sz="1200" b="0" kern="1200" dirty="0" err="1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мин..в</a:t>
                      </a:r>
                      <a:r>
                        <a:rPr lang="ru-RU" sz="1200" b="0" kern="12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мес.)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kern="12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</a:t>
                      </a:r>
                      <a:endParaRPr lang="en-US" sz="1200" b="0" kern="1200" dirty="0">
                        <a:solidFill>
                          <a:schemeClr val="tx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3.</a:t>
                      </a:r>
                      <a:endParaRPr lang="ru-RU" sz="1200" b="0" kern="1200" dirty="0">
                        <a:solidFill>
                          <a:schemeClr val="tx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200" b="1" kern="1200" dirty="0">
                        <a:solidFill>
                          <a:schemeClr val="tx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0" kern="12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1.240 минут. в месяц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kern="1200" dirty="0">
                        <a:solidFill>
                          <a:schemeClr val="tx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kern="12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kern="1200" dirty="0">
                        <a:solidFill>
                          <a:schemeClr val="tx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200" b="0" kern="12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1.Сокращение времени протекания процесса 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200" b="0" kern="12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 2,7 раза;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200" b="0" kern="12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</a:t>
                      </a:r>
                    </a:p>
                    <a:p>
                      <a:pPr marL="0" algn="l" defTabSz="914400" rtl="0" eaLnBrk="1" latinLnBrk="0" hangingPunct="1"/>
                      <a:endParaRPr lang="ru-RU" sz="1200" b="0" kern="1200" dirty="0">
                        <a:solidFill>
                          <a:schemeClr val="tx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200" b="0" kern="12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Соблюдение сроков сдачи табелей;</a:t>
                      </a:r>
                    </a:p>
                    <a:p>
                      <a:pPr marL="0" algn="l" defTabSz="914400" rtl="0" eaLnBrk="1" latinLnBrk="0" hangingPunct="1"/>
                      <a:r>
                        <a:rPr lang="ru-RU" sz="1200" b="0" kern="1200" dirty="0">
                          <a:solidFill>
                            <a:schemeClr val="tx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Комфортное профессиональное взаимодействие сотрудников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043608" y="863531"/>
            <a:ext cx="12241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i="1" dirty="0">
                <a:solidFill>
                  <a:srgbClr val="FF0000"/>
                </a:solidFill>
              </a:rPr>
              <a:t>пример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2359" y="4581128"/>
            <a:ext cx="31683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i="1" dirty="0">
                <a:solidFill>
                  <a:srgbClr val="00B050"/>
                </a:solidFill>
              </a:rPr>
              <a:t>Рекомендуется наглядно показать достигнутые результаты </a:t>
            </a:r>
            <a:r>
              <a:rPr lang="ru-RU" sz="1200" i="1" u="sng" dirty="0">
                <a:solidFill>
                  <a:srgbClr val="00B050"/>
                </a:solidFill>
              </a:rPr>
              <a:t>в сравнении с исходным состоянием </a:t>
            </a:r>
            <a:r>
              <a:rPr lang="ru-RU" sz="1200" i="1" dirty="0">
                <a:solidFill>
                  <a:srgbClr val="00B050"/>
                </a:solidFill>
              </a:rPr>
              <a:t>с помощью графиков, таблиц, фотографий и т. д.</a:t>
            </a:r>
          </a:p>
        </p:txBody>
      </p:sp>
    </p:spTree>
    <p:extLst>
      <p:ext uri="{BB962C8B-B14F-4D97-AF65-F5344CB8AC3E}">
        <p14:creationId xmlns:p14="http://schemas.microsoft.com/office/powerpoint/2010/main" val="5365417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6020" y="260648"/>
            <a:ext cx="4849726" cy="584775"/>
          </a:xfrm>
        </p:spPr>
        <p:txBody>
          <a:bodyPr/>
          <a:lstStyle/>
          <a:p>
            <a:r>
              <a:rPr lang="ru-RU" dirty="0"/>
              <a:t>Достигнутые результаты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635896" y="3573016"/>
            <a:ext cx="12241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i="1" dirty="0">
                <a:solidFill>
                  <a:srgbClr val="FF0000"/>
                </a:solidFill>
              </a:rPr>
              <a:t>фото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835696" y="1772816"/>
            <a:ext cx="5400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>
                <a:solidFill>
                  <a:srgbClr val="00B050"/>
                </a:solidFill>
              </a:rPr>
              <a:t>Перечислить методы и инструменты бережливого производства, использованные при реализации данного проекта.</a:t>
            </a:r>
          </a:p>
        </p:txBody>
      </p:sp>
    </p:spTree>
    <p:extLst>
      <p:ext uri="{BB962C8B-B14F-4D97-AF65-F5344CB8AC3E}">
        <p14:creationId xmlns:p14="http://schemas.microsoft.com/office/powerpoint/2010/main" val="3599458338"/>
      </p:ext>
    </p:extLst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10199</TotalTime>
  <Words>513</Words>
  <Application>Microsoft Office PowerPoint</Application>
  <PresentationFormat>Экран (4:3)</PresentationFormat>
  <Paragraphs>80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1" baseType="lpstr">
      <vt:lpstr>Arial</vt:lpstr>
      <vt:lpstr>Futura PT Book</vt:lpstr>
      <vt:lpstr>Futura PT Medium</vt:lpstr>
      <vt:lpstr>Times New Roman</vt:lpstr>
      <vt:lpstr>Оформление по умолчанию</vt:lpstr>
      <vt:lpstr>Презентация PowerPoint</vt:lpstr>
      <vt:lpstr>Паспорт проекта   </vt:lpstr>
      <vt:lpstr>Команда проекта</vt:lpstr>
      <vt:lpstr>Карта текущего состояния процесса</vt:lpstr>
      <vt:lpstr>Пирамида проблем</vt:lpstr>
      <vt:lpstr>Карта целевого состояния процесса</vt:lpstr>
      <vt:lpstr>План мероприятий по  устранению проблем</vt:lpstr>
      <vt:lpstr>Достигнутые результаты</vt:lpstr>
      <vt:lpstr>Достигнутые результаты</vt:lpstr>
      <vt:lpstr>Достигнутые результаты</vt:lpstr>
      <vt:lpstr>Визуализация  (фотографии «Было» – «Стало») </vt:lpstr>
      <vt:lpstr>Визуализация  (фотографии «Было» – «Стало») </vt:lpstr>
      <vt:lpstr>Результаты проекта. Визуализация  (фотографии «Было» – «Стало») </vt:lpstr>
      <vt:lpstr>Визуализация  (фотографии «Было» – «Стало») </vt:lpstr>
      <vt:lpstr>Результаты проекта. </vt:lpstr>
      <vt:lpstr>Результаты проекта. Разработанные стандарты (СОК)  по внедренным улучшениям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Арам Аракелян</dc:creator>
  <cp:lastModifiedBy>User</cp:lastModifiedBy>
  <cp:revision>569</cp:revision>
  <cp:lastPrinted>2019-02-18T01:46:55Z</cp:lastPrinted>
  <dcterms:created xsi:type="dcterms:W3CDTF">2007-01-29T08:57:19Z</dcterms:created>
  <dcterms:modified xsi:type="dcterms:W3CDTF">2024-04-18T05:04:12Z</dcterms:modified>
</cp:coreProperties>
</file>